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60" r:id="rId4"/>
    <p:sldId id="263" r:id="rId5"/>
    <p:sldId id="261" r:id="rId6"/>
    <p:sldId id="264" r:id="rId7"/>
    <p:sldId id="265" r:id="rId8"/>
    <p:sldId id="266" r:id="rId9"/>
    <p:sldId id="267" r:id="rId10"/>
    <p:sldId id="262" r:id="rId11"/>
    <p:sldId id="268" r:id="rId12"/>
    <p:sldId id="270" r:id="rId13"/>
    <p:sldId id="269" r:id="rId14"/>
    <p:sldId id="271" r:id="rId15"/>
    <p:sldId id="275" r:id="rId16"/>
    <p:sldId id="278" r:id="rId17"/>
    <p:sldId id="276" r:id="rId18"/>
    <p:sldId id="279" r:id="rId19"/>
    <p:sldId id="280" r:id="rId20"/>
    <p:sldId id="281" r:id="rId21"/>
    <p:sldId id="282" r:id="rId22"/>
    <p:sldId id="284" r:id="rId23"/>
    <p:sldId id="259" r:id="rId24"/>
    <p:sldId id="283" r:id="rId25"/>
    <p:sldId id="285" r:id="rId26"/>
    <p:sldId id="286" r:id="rId27"/>
    <p:sldId id="287" r:id="rId28"/>
    <p:sldId id="289" r:id="rId29"/>
    <p:sldId id="290" r:id="rId30"/>
    <p:sldId id="291" r:id="rId31"/>
    <p:sldId id="292" r:id="rId32"/>
    <p:sldId id="293" r:id="rId33"/>
    <p:sldId id="288" r:id="rId34"/>
    <p:sldId id="25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238CB0-4BB8-FA85-9DDC-75C02E092453}" v="21" dt="2023-04-26T17:54:32.048"/>
    <p1510:client id="{1A1170E9-1ADA-49D4-BF1E-473E324606DB}" v="420" dt="2023-04-26T10:40:21.782"/>
    <p1510:client id="{2ED8A2A5-5051-BD85-1933-B96BF06A0518}" v="68" dt="2023-04-26T17:00:26.674"/>
    <p1510:client id="{4D3A52B9-3129-4176-9081-04DEE6416D14}" v="106" dt="2023-04-26T06:23:49.405"/>
    <p1510:client id="{6B6942E3-B9CB-098C-4B86-28B7EC7D42A0}" v="1411" dt="2023-04-26T17:52:34.082"/>
    <p1510:client id="{74DA1295-C449-6A2B-1E16-3773F0FF5EEA}" v="88" dt="2023-04-26T13:20:47.570"/>
    <p1510:client id="{88A9214F-297A-5116-DAAC-E32BBF4C1A3D}" v="44" dt="2023-04-26T11:39:39.686"/>
    <p1510:client id="{B88AC902-BABE-5D23-CCF8-05BEBAC76F47}" v="1259" dt="2023-04-26T16:54:13.207"/>
    <p1510:client id="{E9FE2B27-D20B-A749-A740-C07C244D5A7C}" v="1881" dt="2023-04-26T20:05:10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88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98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97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0285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71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09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40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49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80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3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5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8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3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5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66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7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850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9726" y="722903"/>
            <a:ext cx="5415521" cy="2706098"/>
          </a:xfrm>
        </p:spPr>
        <p:txBody>
          <a:bodyPr>
            <a:normAutofit/>
          </a:bodyPr>
          <a:lstStyle/>
          <a:p>
            <a:r>
              <a:rPr lang="en-US" sz="4800">
                <a:latin typeface="Georgia Pro"/>
                <a:ea typeface="+mj-lt"/>
                <a:cs typeface="Calibri Light"/>
              </a:rPr>
              <a:t>Cache Hierarchy Optimizations for Graph Analytics</a:t>
            </a:r>
            <a:endParaRPr lang="en-US" sz="4800">
              <a:latin typeface="Georgia Pro"/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9726" y="3674327"/>
            <a:ext cx="5717445" cy="291104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3300" dirty="0">
                <a:latin typeface="Georgia Pro"/>
              </a:rPr>
              <a:t>CS230: Digital Logic Design &amp; Computer Architecture</a:t>
            </a:r>
          </a:p>
          <a:p>
            <a:endParaRPr lang="en-US" sz="3300"/>
          </a:p>
          <a:p>
            <a:endParaRPr lang="en-US" sz="2400" b="1"/>
          </a:p>
          <a:p>
            <a:r>
              <a:rPr lang="en-US" sz="2400" dirty="0"/>
              <a:t>Karan </a:t>
            </a:r>
            <a:r>
              <a:rPr lang="en-US" sz="2400" dirty="0" err="1"/>
              <a:t>Godara</a:t>
            </a:r>
            <a:r>
              <a:rPr lang="en-US" sz="2400" dirty="0"/>
              <a:t> (210050082)</a:t>
            </a:r>
          </a:p>
          <a:p>
            <a:r>
              <a:rPr lang="en-US" sz="2400" dirty="0"/>
              <a:t>Isha Arora (210050070)</a:t>
            </a:r>
          </a:p>
          <a:p>
            <a:r>
              <a:rPr lang="en-US" sz="2400" dirty="0"/>
              <a:t>Shantanu Welling (210010076)</a:t>
            </a:r>
          </a:p>
        </p:txBody>
      </p:sp>
      <p:pic>
        <p:nvPicPr>
          <p:cNvPr id="54" name="Picture 3" descr="Computer parts">
            <a:extLst>
              <a:ext uri="{FF2B5EF4-FFF2-40B4-BE49-F238E27FC236}">
                <a16:creationId xmlns:a16="http://schemas.microsoft.com/office/drawing/2014/main" id="{3EBB670B-D089-2CB6-3113-8224DDF73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57" r="17440" b="-3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D120-BBA7-1084-746F-4ECC224B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923" y="5461702"/>
            <a:ext cx="9404723" cy="696040"/>
          </a:xfrm>
        </p:spPr>
        <p:txBody>
          <a:bodyPr/>
          <a:lstStyle/>
          <a:p>
            <a:r>
              <a:rPr lang="en-US">
                <a:latin typeface="Georgia Pro"/>
              </a:rPr>
              <a:t>Non-heuristic &gt;&gt;&gt; Heuristic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1CBD49A-EFEE-79FC-A59F-4BE6EFC1B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667" y="500163"/>
            <a:ext cx="9066697" cy="4526160"/>
          </a:xfrm>
        </p:spPr>
      </p:pic>
    </p:spTree>
    <p:extLst>
      <p:ext uri="{BB962C8B-B14F-4D97-AF65-F5344CB8AC3E}">
        <p14:creationId xmlns:p14="http://schemas.microsoft.com/office/powerpoint/2010/main" val="15637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CE5F0-79E7-D7DD-F9FF-E78C8F23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Georgia Pro"/>
              </a:rPr>
              <a:t>Where to prefetch?</a:t>
            </a:r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8" name="Freeform: Shape 1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36A3616-C445-B1F2-51B5-1CD07B39F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742" y="1473755"/>
            <a:ext cx="3980139" cy="3910486"/>
          </a:xfrm>
          <a:prstGeom prst="rect">
            <a:avLst/>
          </a:prstGeom>
          <a:effectLst/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41DD-3A94-F427-3DE7-FC955D7D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FFFFFF"/>
                </a:solidFill>
                <a:latin typeface="Georgia Pro"/>
              </a:rPr>
              <a:t>L2 Cache:</a:t>
            </a:r>
          </a:p>
          <a:p>
            <a:pPr>
              <a:buFont typeface="Wingdings" charset="2"/>
              <a:buChar char="Ø"/>
            </a:pPr>
            <a:r>
              <a:rPr lang="en-US" sz="2800">
                <a:solidFill>
                  <a:srgbClr val="FFFFFF"/>
                </a:solidFill>
                <a:latin typeface="Georgia Pro"/>
              </a:rPr>
              <a:t>No risk of cache pollution</a:t>
            </a:r>
          </a:p>
          <a:p>
            <a:pPr>
              <a:buClr>
                <a:srgbClr val="8AD0D6"/>
              </a:buClr>
              <a:buFont typeface="Wingdings" charset="2"/>
              <a:buChar char="Ø"/>
            </a:pPr>
            <a:r>
              <a:rPr lang="en-US" sz="2800">
                <a:solidFill>
                  <a:srgbClr val="FFFFFF"/>
                </a:solidFill>
                <a:latin typeface="Georgia Pro"/>
              </a:rPr>
              <a:t>Technique to make the under-utilized L2 cache useful</a:t>
            </a:r>
          </a:p>
        </p:txBody>
      </p:sp>
    </p:spTree>
    <p:extLst>
      <p:ext uri="{BB962C8B-B14F-4D97-AF65-F5344CB8AC3E}">
        <p14:creationId xmlns:p14="http://schemas.microsoft.com/office/powerpoint/2010/main" val="147975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4C6-34B1-53C0-C3B1-676C14CF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6681"/>
          </a:xfrm>
        </p:spPr>
        <p:txBody>
          <a:bodyPr/>
          <a:lstStyle/>
          <a:p>
            <a:r>
              <a:rPr lang="en-US">
                <a:latin typeface="Georgia Pro"/>
              </a:rPr>
              <a:t>Prefetchers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232DB-B85A-505D-48C9-B4A341B27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37" y="1564088"/>
            <a:ext cx="5654126" cy="4641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EBEBEB"/>
                </a:solidFill>
                <a:latin typeface="Georgia Pro"/>
              </a:rPr>
              <a:t>What are our options now???</a:t>
            </a:r>
            <a:endParaRPr lang="en-US"/>
          </a:p>
          <a:p>
            <a:pPr marL="0" indent="0">
              <a:buNone/>
            </a:pPr>
            <a:endParaRPr lang="en-US" sz="2800">
              <a:solidFill>
                <a:srgbClr val="EBEBEB"/>
              </a:solidFill>
              <a:latin typeface="Georgia Pro"/>
            </a:endParaRPr>
          </a:p>
          <a:p>
            <a:pPr marL="514350" indent="-514350">
              <a:buAutoNum type="arabicPeriod"/>
            </a:pPr>
            <a:r>
              <a:rPr lang="en-US" sz="2800">
                <a:solidFill>
                  <a:srgbClr val="EBEBEB"/>
                </a:solidFill>
                <a:latin typeface="Georgia Pro"/>
              </a:rPr>
              <a:t>Next Line Prefetcher</a:t>
            </a:r>
          </a:p>
          <a:p>
            <a:pPr marL="514350" indent="-514350">
              <a:buClr>
                <a:srgbClr val="8AD0D6"/>
              </a:buClr>
              <a:buAutoNum type="arabicPeriod"/>
            </a:pPr>
            <a:r>
              <a:rPr lang="en-US" sz="2800">
                <a:solidFill>
                  <a:srgbClr val="EBEBEB"/>
                </a:solidFill>
                <a:latin typeface="Georgia Pro"/>
              </a:rPr>
              <a:t>Berti: Local Delta Prefetcher</a:t>
            </a:r>
          </a:p>
          <a:p>
            <a:pPr marL="514350" indent="-514350">
              <a:buClr>
                <a:srgbClr val="8AD0D6"/>
              </a:buClr>
              <a:buAutoNum type="arabicPeriod"/>
            </a:pPr>
            <a:r>
              <a:rPr lang="en-US" sz="2800">
                <a:solidFill>
                  <a:srgbClr val="EBEBEB"/>
                </a:solidFill>
                <a:latin typeface="Georgia Pro"/>
              </a:rPr>
              <a:t>Signature Path Prefetcher (SPP)</a:t>
            </a:r>
          </a:p>
          <a:p>
            <a:pPr marL="514350" indent="-514350">
              <a:buClr>
                <a:srgbClr val="8AD0D6"/>
              </a:buClr>
              <a:buAutoNum type="arabicPeriod"/>
            </a:pPr>
            <a:r>
              <a:rPr lang="en-US" sz="2800">
                <a:solidFill>
                  <a:srgbClr val="EBEBEB"/>
                </a:solidFill>
                <a:latin typeface="Georgia Pro"/>
              </a:rPr>
              <a:t>T-Skid Prefetcher</a:t>
            </a:r>
          </a:p>
          <a:p>
            <a:pPr marL="514350" indent="-514350">
              <a:buClr>
                <a:srgbClr val="8AD0D6"/>
              </a:buClr>
              <a:buAutoNum type="arabicPeriod"/>
            </a:pPr>
            <a:endParaRPr lang="en-US" sz="2800">
              <a:solidFill>
                <a:srgbClr val="EBEBEB"/>
              </a:solidFill>
              <a:latin typeface="Georgia Pro"/>
            </a:endParaRPr>
          </a:p>
          <a:p>
            <a:pPr mar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sz="2800">
              <a:solidFill>
                <a:srgbClr val="EBEBEB"/>
              </a:solidFill>
              <a:latin typeface="Georgia Pro"/>
            </a:endParaRPr>
          </a:p>
          <a:p>
            <a:pPr marL="0" indent="0">
              <a:buClr>
                <a:srgbClr val="1E5155">
                  <a:lumMod val="40000"/>
                  <a:lumOff val="60000"/>
                </a:srgbClr>
              </a:buClr>
              <a:buNone/>
            </a:pPr>
            <a:endParaRPr lang="en-US" sz="2800">
              <a:solidFill>
                <a:srgbClr val="EBEBEB"/>
              </a:solidFill>
              <a:latin typeface="Georgia Pro"/>
            </a:endParaRPr>
          </a:p>
          <a:p>
            <a:pPr>
              <a:buClr>
                <a:srgbClr val="8AD0D6"/>
              </a:buClr>
            </a:pPr>
            <a:endParaRPr lang="en-US" sz="2800">
              <a:latin typeface="Georgia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41A84-AF8B-5800-53E8-E2469FD89461}"/>
              </a:ext>
            </a:extLst>
          </p:cNvPr>
          <p:cNvSpPr txBox="1"/>
          <p:nvPr/>
        </p:nvSpPr>
        <p:spPr>
          <a:xfrm>
            <a:off x="6298899" y="2789387"/>
            <a:ext cx="5649762" cy="22006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2800">
                <a:solidFill>
                  <a:srgbClr val="EBEBEB"/>
                </a:solidFill>
                <a:latin typeface="Georgia Pro"/>
                <a:cs typeface="Arial"/>
              </a:rPr>
              <a:t>5.   Bouquet of Prefetchers (IPCP)</a:t>
            </a:r>
            <a:endParaRPr lang="en-US" sz="2800">
              <a:latin typeface="Georgia Pro"/>
            </a:endParaRPr>
          </a:p>
          <a:p>
            <a:pPr>
              <a:spcBef>
                <a:spcPts val="1000"/>
              </a:spcBef>
            </a:pPr>
            <a:r>
              <a:rPr lang="en-US" sz="2800">
                <a:solidFill>
                  <a:srgbClr val="EBEBEB"/>
                </a:solidFill>
                <a:latin typeface="Georgia Pro"/>
                <a:cs typeface="Arial"/>
              </a:rPr>
              <a:t>6.   Sangam Prefetcher</a:t>
            </a:r>
          </a:p>
          <a:p>
            <a:pPr>
              <a:spcBef>
                <a:spcPts val="1000"/>
              </a:spcBef>
            </a:pPr>
            <a:r>
              <a:rPr lang="en-US" sz="2800">
                <a:solidFill>
                  <a:srgbClr val="EBEBEB"/>
                </a:solidFill>
                <a:latin typeface="Georgia Pro"/>
                <a:cs typeface="Arial"/>
              </a:rPr>
              <a:t>7.   Best Offset Prefetcher (BOP)</a:t>
            </a:r>
          </a:p>
          <a:p>
            <a:pPr>
              <a:spcBef>
                <a:spcPts val="1000"/>
              </a:spcBef>
            </a:pPr>
            <a:r>
              <a:rPr lang="en-US" sz="2800">
                <a:solidFill>
                  <a:srgbClr val="EBEBEB"/>
                </a:solidFill>
                <a:latin typeface="Georgia Pro"/>
                <a:cs typeface="Arial"/>
              </a:rPr>
              <a:t>8.   Pangloss</a:t>
            </a:r>
            <a:endParaRPr lang="en-US" sz="2800">
              <a:latin typeface="Georgia Pro"/>
            </a:endParaRPr>
          </a:p>
        </p:txBody>
      </p:sp>
    </p:spTree>
    <p:extLst>
      <p:ext uri="{BB962C8B-B14F-4D97-AF65-F5344CB8AC3E}">
        <p14:creationId xmlns:p14="http://schemas.microsoft.com/office/powerpoint/2010/main" val="266543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DB25-FD17-1009-14DC-3C1709BD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56757"/>
          </a:xfrm>
        </p:spPr>
        <p:txBody>
          <a:bodyPr/>
          <a:lstStyle/>
          <a:p>
            <a:r>
              <a:rPr lang="en-US" sz="3600" dirty="0" err="1">
                <a:latin typeface="Georgia Pro"/>
              </a:rPr>
              <a:t>ChampSim</a:t>
            </a:r>
            <a:r>
              <a:rPr lang="en-US" sz="3600" dirty="0">
                <a:latin typeface="Georgia Pro"/>
              </a:rPr>
              <a:t> </a:t>
            </a:r>
            <a:r>
              <a:rPr lang="en-US" sz="3600" dirty="0" err="1">
                <a:latin typeface="Georgia Pro"/>
              </a:rPr>
              <a:t>ChampSim</a:t>
            </a:r>
            <a:r>
              <a:rPr lang="en-US" sz="3600" dirty="0">
                <a:latin typeface="Georgia Pro"/>
              </a:rPr>
              <a:t> on the wall, tell me which prefetcher is the best of them all?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6A630E0-A8FE-6B1A-2525-F4C1D1D3F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687" y="1822880"/>
            <a:ext cx="9598659" cy="4799329"/>
          </a:xfrm>
        </p:spPr>
      </p:pic>
    </p:spTree>
    <p:extLst>
      <p:ext uri="{BB962C8B-B14F-4D97-AF65-F5344CB8AC3E}">
        <p14:creationId xmlns:p14="http://schemas.microsoft.com/office/powerpoint/2010/main" val="368474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6721-BC50-6782-534B-B81E3286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12983"/>
          </a:xfrm>
        </p:spPr>
        <p:txBody>
          <a:bodyPr/>
          <a:lstStyle/>
          <a:p>
            <a:r>
              <a:rPr lang="en-US">
                <a:latin typeface="Georgia Pro"/>
              </a:rPr>
              <a:t>BOP Idea 1: Non-timely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2CF5-F885-0BB0-3BA4-3F0BF8F2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974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latin typeface="Georgia Pro"/>
              </a:rPr>
              <a:t>Remove delay queue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108335-AF33-83D6-1C44-467F12F9BB6A}"/>
              </a:ext>
            </a:extLst>
          </p:cNvPr>
          <p:cNvSpPr>
            <a:spLocks noGrp="1"/>
          </p:cNvSpPr>
          <p:nvPr/>
        </p:nvSpPr>
        <p:spPr>
          <a:xfrm>
            <a:off x="646111" y="3687623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latin typeface="Georgia Pro"/>
              </a:rPr>
              <a:t>BOP Idea 2: Fetch More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579CE5-44D6-4A55-A956-1B4436B72F3A}"/>
              </a:ext>
            </a:extLst>
          </p:cNvPr>
          <p:cNvSpPr>
            <a:spLocks noGrp="1"/>
          </p:cNvSpPr>
          <p:nvPr/>
        </p:nvSpPr>
        <p:spPr>
          <a:xfrm>
            <a:off x="1103312" y="4914012"/>
            <a:ext cx="8946541" cy="6011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>
                <a:latin typeface="Georgia Pro"/>
              </a:rPr>
              <a:t>Increase prefetch degree </a:t>
            </a:r>
          </a:p>
        </p:txBody>
      </p:sp>
      <p:pic>
        <p:nvPicPr>
          <p:cNvPr id="6" name="Picture 6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E6370662-24EA-51CF-78D3-D3BBA44F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325" y="1736772"/>
            <a:ext cx="4525992" cy="25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9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6721-BC50-6782-534B-B81E3286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 Pro"/>
              </a:rPr>
              <a:t>BOP Idea 3: Multiple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2CF5-F885-0BB0-3BA4-3F0BF8F21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26125" cy="94619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latin typeface="Georgia Pro"/>
              </a:rPr>
              <a:t>Increase the number of candidate offsets tested per iteration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4246DD-F67F-5AB1-2B4A-8F4152D92576}"/>
              </a:ext>
            </a:extLst>
          </p:cNvPr>
          <p:cNvSpPr>
            <a:spLocks noGrp="1"/>
          </p:cNvSpPr>
          <p:nvPr/>
        </p:nvSpPr>
        <p:spPr>
          <a:xfrm>
            <a:off x="646111" y="3342567"/>
            <a:ext cx="9404723" cy="1112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Georgia Pro"/>
              </a:rPr>
              <a:t>BOP Idea 4: Foresight</a:t>
            </a:r>
            <a:endParaRPr lang="en-US" dirty="0" err="1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B53006-0D4B-EBDE-D35A-7F6794F02289}"/>
              </a:ext>
            </a:extLst>
          </p:cNvPr>
          <p:cNvSpPr txBox="1">
            <a:spLocks/>
          </p:cNvSpPr>
          <p:nvPr/>
        </p:nvSpPr>
        <p:spPr>
          <a:xfrm>
            <a:off x="1097561" y="4577582"/>
            <a:ext cx="10226125" cy="946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>
                <a:latin typeface="Georgia Pro"/>
                <a:ea typeface="+mj-lt"/>
                <a:cs typeface="+mj-lt"/>
              </a:rPr>
              <a:t>Increase prefetch distance</a:t>
            </a:r>
            <a:endParaRPr lang="en-US" sz="2800">
              <a:latin typeface="Georgia Pro"/>
            </a:endParaRPr>
          </a:p>
        </p:txBody>
      </p:sp>
    </p:spTree>
    <p:extLst>
      <p:ext uri="{BB962C8B-B14F-4D97-AF65-F5344CB8AC3E}">
        <p14:creationId xmlns:p14="http://schemas.microsoft.com/office/powerpoint/2010/main" val="120454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CE5F0-79E7-D7DD-F9FF-E78C8F23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74" y="586135"/>
            <a:ext cx="6320706" cy="166545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Georgia Pro"/>
              </a:rPr>
              <a:t>The Winner : Fetch More</a:t>
            </a:r>
            <a:endParaRPr lang="en-US"/>
          </a:p>
        </p:txBody>
      </p:sp>
      <p:sp>
        <p:nvSpPr>
          <p:cNvPr id="7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8" name="Freeform: Shape 12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84CD8FAB-6460-897C-B9CA-C3C659BBD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35" r="18293"/>
          <a:stretch/>
        </p:blipFill>
        <p:spPr>
          <a:xfrm>
            <a:off x="7753262" y="1976907"/>
            <a:ext cx="3616036" cy="3170027"/>
          </a:xfrm>
        </p:spPr>
      </p:pic>
      <p:pic>
        <p:nvPicPr>
          <p:cNvPr id="9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7B6582C6-6475-0532-EB30-DC5F8242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6" y="2102969"/>
            <a:ext cx="6553198" cy="31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5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CAA8-649C-5019-BA60-2250A1C97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734" y="5858605"/>
            <a:ext cx="9404723" cy="825436"/>
          </a:xfrm>
        </p:spPr>
        <p:txBody>
          <a:bodyPr/>
          <a:lstStyle/>
          <a:p>
            <a:r>
              <a:rPr lang="en-US">
                <a:latin typeface="Georgia Pro"/>
              </a:rPr>
              <a:t>Best config : BOP_FM in L2 &amp; LLC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14803DE-FAED-89FE-6C5E-35C1405C5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935" y="284502"/>
            <a:ext cx="7512690" cy="5360046"/>
          </a:xfrm>
        </p:spPr>
      </p:pic>
    </p:spTree>
    <p:extLst>
      <p:ext uri="{BB962C8B-B14F-4D97-AF65-F5344CB8AC3E}">
        <p14:creationId xmlns:p14="http://schemas.microsoft.com/office/powerpoint/2010/main" val="2388737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EBA4-ECD6-6DD9-F73D-BFEB020A8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4191"/>
          </a:xfrm>
        </p:spPr>
        <p:txBody>
          <a:bodyPr/>
          <a:lstStyle/>
          <a:p>
            <a:r>
              <a:rPr lang="en-US">
                <a:latin typeface="Georgia Pro"/>
              </a:rPr>
              <a:t>Pangloss vs Improved BOP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74F61A4-9DCE-0643-E262-5D45104F3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3" t="5845" r="6217" b="282"/>
          <a:stretch/>
        </p:blipFill>
        <p:spPr>
          <a:xfrm>
            <a:off x="641231" y="1316489"/>
            <a:ext cx="7186137" cy="4767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43C0A-282D-8528-1AFB-5721C19BABD2}"/>
              </a:ext>
            </a:extLst>
          </p:cNvPr>
          <p:cNvSpPr txBox="1"/>
          <p:nvPr/>
        </p:nvSpPr>
        <p:spPr>
          <a:xfrm>
            <a:off x="8285313" y="2737090"/>
            <a:ext cx="320111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eorgia Pro"/>
              </a:rPr>
              <a:t>Improved BOP_FM worked better </a:t>
            </a:r>
            <a:r>
              <a:rPr lang="en-US" sz="2800">
                <a:solidFill>
                  <a:srgbClr val="202124"/>
                </a:solidFill>
                <a:ea typeface="+mn-lt"/>
                <a:cs typeface="+mn-lt"/>
              </a:rPr>
              <a:t>🤩</a:t>
            </a:r>
            <a:endParaRPr lang="en-US" sz="2800">
              <a:latin typeface="Georgia Pro"/>
            </a:endParaRPr>
          </a:p>
        </p:txBody>
      </p:sp>
    </p:spTree>
    <p:extLst>
      <p:ext uri="{BB962C8B-B14F-4D97-AF65-F5344CB8AC3E}">
        <p14:creationId xmlns:p14="http://schemas.microsoft.com/office/powerpoint/2010/main" val="3500079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1367-EBD0-DA79-02DB-3F90F098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64798" cy="1400530"/>
          </a:xfrm>
        </p:spPr>
        <p:txBody>
          <a:bodyPr/>
          <a:lstStyle/>
          <a:p>
            <a:r>
              <a:rPr lang="en-US">
                <a:latin typeface="Georgia Pro"/>
              </a:rPr>
              <a:t>Specializing Cache Replacement Policies for Graph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1A124-C4D0-B90A-7EAC-E12C72C7F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33" y="3246239"/>
            <a:ext cx="9119069" cy="9893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latin typeface="Georgia Pro"/>
              </a:rPr>
              <a:t>A person who never made a mistake, never tried anything new. Sounds familiar?</a:t>
            </a:r>
          </a:p>
        </p:txBody>
      </p:sp>
    </p:spTree>
    <p:extLst>
      <p:ext uri="{BB962C8B-B14F-4D97-AF65-F5344CB8AC3E}">
        <p14:creationId xmlns:p14="http://schemas.microsoft.com/office/powerpoint/2010/main" val="346848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A576-3284-5B51-BD95-A1918266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073009"/>
          </a:xfrm>
        </p:spPr>
        <p:txBody>
          <a:bodyPr/>
          <a:lstStyle/>
          <a:p>
            <a:r>
              <a:rPr lang="en-US"/>
              <a:t>Baseline Configuration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078ACB-6F1F-006A-6AA3-4C8BF13D62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036606"/>
              </p:ext>
            </p:extLst>
          </p:nvPr>
        </p:nvGraphicFramePr>
        <p:xfrm>
          <a:off x="690563" y="1866611"/>
          <a:ext cx="10325100" cy="237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2550">
                  <a:extLst>
                    <a:ext uri="{9D8B030D-6E8A-4147-A177-3AD203B41FA5}">
                      <a16:colId xmlns:a16="http://schemas.microsoft.com/office/drawing/2014/main" val="11651650"/>
                    </a:ext>
                  </a:extLst>
                </a:gridCol>
                <a:gridCol w="5162550">
                  <a:extLst>
                    <a:ext uri="{9D8B030D-6E8A-4147-A177-3AD203B41FA5}">
                      <a16:colId xmlns:a16="http://schemas.microsoft.com/office/drawing/2014/main" val="2751303591"/>
                    </a:ext>
                  </a:extLst>
                </a:gridCol>
              </a:tblGrid>
              <a:tr h="4751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b="1"/>
                        <a:t>CACHE 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/>
                        <a:t>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88895"/>
                  </a:ext>
                </a:extLst>
              </a:tr>
              <a:tr h="475184">
                <a:tc>
                  <a:txBody>
                    <a:bodyPr/>
                    <a:lstStyle/>
                    <a:p>
                      <a:r>
                        <a:rPr lang="en-GB" b="1"/>
                        <a:t>L1 I-CACHE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/>
                        <a:t>64 SET, 8 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750000"/>
                  </a:ext>
                </a:extLst>
              </a:tr>
              <a:tr h="475184">
                <a:tc>
                  <a:txBody>
                    <a:bodyPr/>
                    <a:lstStyle/>
                    <a:p>
                      <a:r>
                        <a:rPr lang="en-GB" b="1"/>
                        <a:t>L1 D-CACHE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/>
                        <a:t>64 SET, 12 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95793"/>
                  </a:ext>
                </a:extLst>
              </a:tr>
              <a:tr h="4751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solidFill>
                            <a:srgbClr val="000000"/>
                          </a:solidFill>
                          <a:latin typeface="Grandview"/>
                        </a:rPr>
                        <a:t>L2 CACHE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/>
                        <a:t>1024 SET, 8 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819576"/>
                  </a:ext>
                </a:extLst>
              </a:tr>
              <a:tr h="4751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1" i="0" u="none" strike="noStrike" noProof="0">
                          <a:solidFill>
                            <a:srgbClr val="000000"/>
                          </a:solidFill>
                          <a:latin typeface="Grandview"/>
                        </a:rPr>
                        <a:t>LAST LEVEL CACHE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/>
                        <a:t>2048 SET, 16 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22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78D2F5-739C-BD8B-6F96-CA5038122DBC}"/>
              </a:ext>
            </a:extLst>
          </p:cNvPr>
          <p:cNvSpPr txBox="1"/>
          <p:nvPr/>
        </p:nvSpPr>
        <p:spPr>
          <a:xfrm>
            <a:off x="690113" y="4638223"/>
            <a:ext cx="49599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Traces Used : </a:t>
            </a:r>
            <a:r>
              <a:rPr lang="en-GB" sz="2400" b="1">
                <a:ea typeface="+mn-lt"/>
                <a:cs typeface="+mn-lt"/>
              </a:rPr>
              <a:t>sssp-14 and bfs-14</a:t>
            </a:r>
            <a:endParaRPr lang="en-GB" sz="2400">
              <a:ea typeface="+mn-lt"/>
              <a:cs typeface="+mn-lt"/>
            </a:endParaRPr>
          </a:p>
          <a:p>
            <a:endParaRPr lang="en-GB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69095-9A67-9D81-B712-F2E70312A332}"/>
              </a:ext>
            </a:extLst>
          </p:cNvPr>
          <p:cNvSpPr txBox="1"/>
          <p:nvPr/>
        </p:nvSpPr>
        <p:spPr>
          <a:xfrm>
            <a:off x="6580473" y="4638222"/>
            <a:ext cx="49662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Base replacement policy : LRU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B3002-C77E-A5B0-0E8A-B30404673011}"/>
              </a:ext>
            </a:extLst>
          </p:cNvPr>
          <p:cNvSpPr txBox="1"/>
          <p:nvPr/>
        </p:nvSpPr>
        <p:spPr>
          <a:xfrm>
            <a:off x="2054655" y="5469494"/>
            <a:ext cx="80835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No prefetcher for all cache levels in Base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122752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729F-7818-FBD7-585E-97F74557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927"/>
          </a:xfrm>
        </p:spPr>
        <p:txBody>
          <a:bodyPr/>
          <a:lstStyle/>
          <a:p>
            <a:r>
              <a:rPr lang="en-US">
                <a:latin typeface="Georgia Pro"/>
              </a:rPr>
              <a:t>Improving Hawkeye</a:t>
            </a:r>
          </a:p>
        </p:txBody>
      </p:sp>
      <p:pic>
        <p:nvPicPr>
          <p:cNvPr id="4" name="Picture 4" descr="A picture containing text, stage&#10;&#10;Description automatically generated">
            <a:extLst>
              <a:ext uri="{FF2B5EF4-FFF2-40B4-BE49-F238E27FC236}">
                <a16:creationId xmlns:a16="http://schemas.microsoft.com/office/drawing/2014/main" id="{1B642714-F190-C254-47F4-4A6AA85A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9182" y="1564088"/>
            <a:ext cx="2996952" cy="37354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CB6AB6-9875-AEDC-934E-DC8EA1C9B812}"/>
              </a:ext>
            </a:extLst>
          </p:cNvPr>
          <p:cNvSpPr txBox="1"/>
          <p:nvPr/>
        </p:nvSpPr>
        <p:spPr>
          <a:xfrm>
            <a:off x="1171575" y="1428750"/>
            <a:ext cx="6629400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Georgia Pro"/>
              </a:rPr>
              <a:t>#Idea 1</a:t>
            </a:r>
          </a:p>
          <a:p>
            <a:endParaRPr lang="en-US" sz="4000" b="1">
              <a:latin typeface="Georgia Pro"/>
            </a:endParaRPr>
          </a:p>
          <a:p>
            <a:r>
              <a:rPr lang="en-US" sz="2800" b="1">
                <a:latin typeface="Georgia Pro"/>
              </a:rPr>
              <a:t>Changed the way </a:t>
            </a:r>
            <a:r>
              <a:rPr lang="en-US" sz="2800" b="1" err="1">
                <a:latin typeface="Georgia Pro"/>
              </a:rPr>
              <a:t>hawkeye</a:t>
            </a:r>
            <a:r>
              <a:rPr lang="en-US" sz="2800" b="1">
                <a:latin typeface="Georgia Pro"/>
              </a:rPr>
              <a:t> deals with absence cache averse line</a:t>
            </a:r>
          </a:p>
          <a:p>
            <a:endParaRPr lang="en-US" sz="2800" b="1">
              <a:latin typeface="Georgia Pro"/>
            </a:endParaRPr>
          </a:p>
          <a:p>
            <a:pPr marL="457200" indent="-457200">
              <a:buFont typeface="Calibri"/>
              <a:buChar char="-"/>
            </a:pPr>
            <a:r>
              <a:rPr lang="en-US" sz="2800" b="1">
                <a:latin typeface="Georgia Pro"/>
              </a:rPr>
              <a:t>Tried using FIFO, LFU instead of the default LRU that Hawkeye uses</a:t>
            </a:r>
          </a:p>
          <a:p>
            <a:endParaRPr lang="en-US" sz="2800" b="1">
              <a:latin typeface="Georgia Pro"/>
            </a:endParaRPr>
          </a:p>
          <a:p>
            <a:endParaRPr lang="en-US" sz="2800" b="1">
              <a:latin typeface="Georgia Pro"/>
            </a:endParaRPr>
          </a:p>
        </p:txBody>
      </p:sp>
      <p:pic>
        <p:nvPicPr>
          <p:cNvPr id="8" name="Picture 8" descr="Shape, arrow&#10;&#10;Description automatically generated">
            <a:extLst>
              <a:ext uri="{FF2B5EF4-FFF2-40B4-BE49-F238E27FC236}">
                <a16:creationId xmlns:a16="http://schemas.microsoft.com/office/drawing/2014/main" id="{0DB7296E-8548-DC9E-2A85-DD54D34FE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0000">
            <a:off x="3344174" y="4858481"/>
            <a:ext cx="2743200" cy="21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7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729F-7818-FBD7-585E-97F74557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927"/>
          </a:xfrm>
        </p:spPr>
        <p:txBody>
          <a:bodyPr/>
          <a:lstStyle/>
          <a:p>
            <a:r>
              <a:rPr lang="en-US">
                <a:latin typeface="Georgia Pro"/>
              </a:rPr>
              <a:t>Improving Hawkeye</a:t>
            </a:r>
          </a:p>
        </p:txBody>
      </p:sp>
      <p:pic>
        <p:nvPicPr>
          <p:cNvPr id="4" name="Picture 4" descr="A picture containing text, stage&#10;&#10;Description automatically generated">
            <a:extLst>
              <a:ext uri="{FF2B5EF4-FFF2-40B4-BE49-F238E27FC236}">
                <a16:creationId xmlns:a16="http://schemas.microsoft.com/office/drawing/2014/main" id="{1B642714-F190-C254-47F4-4A6AA85A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9182" y="1564088"/>
            <a:ext cx="2996952" cy="37354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CB6AB6-9875-AEDC-934E-DC8EA1C9B812}"/>
              </a:ext>
            </a:extLst>
          </p:cNvPr>
          <p:cNvSpPr txBox="1"/>
          <p:nvPr/>
        </p:nvSpPr>
        <p:spPr>
          <a:xfrm>
            <a:off x="1171575" y="1428750"/>
            <a:ext cx="6629400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Georgia Pro"/>
              </a:rPr>
              <a:t>#Idea 2</a:t>
            </a:r>
          </a:p>
          <a:p>
            <a:endParaRPr lang="en-US" sz="4000" b="1">
              <a:latin typeface="Georgia Pro"/>
            </a:endParaRPr>
          </a:p>
          <a:p>
            <a:r>
              <a:rPr lang="en-US" sz="2800" b="1">
                <a:latin typeface="Georgia Pro"/>
              </a:rPr>
              <a:t>Tried reducing memory traffic</a:t>
            </a:r>
          </a:p>
          <a:p>
            <a:endParaRPr lang="en-US" sz="2800" b="1">
              <a:latin typeface="Georgia Pro"/>
            </a:endParaRPr>
          </a:p>
          <a:p>
            <a:pPr marL="457200" indent="-457200">
              <a:buFont typeface="Calibri"/>
              <a:buChar char="-"/>
            </a:pPr>
            <a:r>
              <a:rPr lang="en-US" sz="2800" b="1">
                <a:latin typeface="Georgia Pro"/>
              </a:rPr>
              <a:t>Treated demand and prefetch access the same for determining the </a:t>
            </a:r>
            <a:r>
              <a:rPr lang="en-US" sz="2800" b="1" err="1">
                <a:latin typeface="Georgia Pro"/>
              </a:rPr>
              <a:t>Bellady</a:t>
            </a:r>
            <a:r>
              <a:rPr lang="en-US" sz="2800" b="1">
                <a:latin typeface="Georgia Pro"/>
              </a:rPr>
              <a:t> cache occupancy </a:t>
            </a:r>
          </a:p>
          <a:p>
            <a:endParaRPr lang="en-US" sz="2800" b="1">
              <a:latin typeface="Georgia Pro"/>
            </a:endParaRPr>
          </a:p>
          <a:p>
            <a:endParaRPr lang="en-US" sz="2800" b="1">
              <a:latin typeface="Georgia Pro"/>
            </a:endParaRPr>
          </a:p>
        </p:txBody>
      </p:sp>
      <p:pic>
        <p:nvPicPr>
          <p:cNvPr id="6" name="Picture 8" descr="Shape, arrow&#10;&#10;Description automatically generated">
            <a:extLst>
              <a:ext uri="{FF2B5EF4-FFF2-40B4-BE49-F238E27FC236}">
                <a16:creationId xmlns:a16="http://schemas.microsoft.com/office/drawing/2014/main" id="{A4FB55C6-596D-D675-1A77-93D44892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20000">
            <a:off x="3602966" y="4599688"/>
            <a:ext cx="2743200" cy="21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5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C1F4-387E-6F19-BA8C-C821B118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Failure quantified!!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D5E3357-6031-531F-34A6-D8D60E0BF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406" y="1966653"/>
            <a:ext cx="5559976" cy="4195481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EC5C29A-F949-9F38-8504-B2752830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56" y="1968261"/>
            <a:ext cx="5589916" cy="4201064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46D9D7E8-29E2-CB79-E1DC-3B7BDE11A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174" y="447134"/>
            <a:ext cx="831013" cy="8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57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B40B0A-1AC4-D74A-20B7-2B23549E4692}"/>
              </a:ext>
            </a:extLst>
          </p:cNvPr>
          <p:cNvSpPr txBox="1"/>
          <p:nvPr/>
        </p:nvSpPr>
        <p:spPr>
          <a:xfrm>
            <a:off x="1125682" y="5779943"/>
            <a:ext cx="4372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63D07C8-88CA-4F8C-1CC5-E83875D74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44" y="988735"/>
            <a:ext cx="4094671" cy="4248800"/>
          </a:xfrm>
          <a:prstGeom prst="rect">
            <a:avLst/>
          </a:prstGeom>
        </p:spPr>
      </p:pic>
      <p:pic>
        <p:nvPicPr>
          <p:cNvPr id="10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F39D99B-7109-CC24-CE4D-412582EC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500" y="1921051"/>
            <a:ext cx="4541234" cy="33927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8F021A-40D2-7D66-DC34-2E0EAAB373FC}"/>
              </a:ext>
            </a:extLst>
          </p:cNvPr>
          <p:cNvSpPr txBox="1"/>
          <p:nvPr/>
        </p:nvSpPr>
        <p:spPr>
          <a:xfrm>
            <a:off x="6356180" y="1403235"/>
            <a:ext cx="4533497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Biswa</a:t>
            </a:r>
            <a:r>
              <a:rPr lang="en-US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09885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729F-7818-FBD7-585E-97F74557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927"/>
          </a:xfrm>
        </p:spPr>
        <p:txBody>
          <a:bodyPr/>
          <a:lstStyle/>
          <a:p>
            <a:r>
              <a:rPr lang="en-US" dirty="0">
                <a:latin typeface="Georgia Pro"/>
              </a:rPr>
              <a:t>Improving Hawkeye</a:t>
            </a:r>
          </a:p>
        </p:txBody>
      </p:sp>
      <p:pic>
        <p:nvPicPr>
          <p:cNvPr id="4" name="Picture 4" descr="A picture containing text, stage&#10;&#10;Description automatically generated">
            <a:extLst>
              <a:ext uri="{FF2B5EF4-FFF2-40B4-BE49-F238E27FC236}">
                <a16:creationId xmlns:a16="http://schemas.microsoft.com/office/drawing/2014/main" id="{1B642714-F190-C254-47F4-4A6AA85A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9182" y="1564088"/>
            <a:ext cx="2996952" cy="37354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CB6AB6-9875-AEDC-934E-DC8EA1C9B812}"/>
              </a:ext>
            </a:extLst>
          </p:cNvPr>
          <p:cNvSpPr txBox="1"/>
          <p:nvPr/>
        </p:nvSpPr>
        <p:spPr>
          <a:xfrm>
            <a:off x="1171575" y="1428750"/>
            <a:ext cx="6629400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Georgia Pro"/>
              </a:rPr>
              <a:t>#Idea 3</a:t>
            </a:r>
          </a:p>
          <a:p>
            <a:endParaRPr lang="en-US" sz="4000" b="1">
              <a:latin typeface="Georgia Pro"/>
            </a:endParaRPr>
          </a:p>
          <a:p>
            <a:r>
              <a:rPr lang="en-US" sz="2800" b="1" dirty="0">
                <a:latin typeface="Georgia Pro"/>
              </a:rPr>
              <a:t>Increasing cache associativity</a:t>
            </a:r>
          </a:p>
          <a:p>
            <a:endParaRPr lang="en-US" sz="2800" b="1">
              <a:latin typeface="Georgia Pro"/>
            </a:endParaRPr>
          </a:p>
          <a:p>
            <a:pPr marL="457200" indent="-457200">
              <a:buFont typeface="Calibri"/>
              <a:buChar char="-"/>
            </a:pPr>
            <a:r>
              <a:rPr lang="en-US" sz="2800" b="1" dirty="0">
                <a:latin typeface="Georgia Pro"/>
              </a:rPr>
              <a:t>Changed LLC associativity while keeping cache size constant</a:t>
            </a:r>
          </a:p>
          <a:p>
            <a:endParaRPr lang="en-US" sz="2800" b="1">
              <a:latin typeface="Georgia Pro"/>
            </a:endParaRPr>
          </a:p>
          <a:p>
            <a:endParaRPr lang="en-US" sz="2800" b="1">
              <a:latin typeface="Georgia Pro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CB82F24-64CB-613D-1FEA-D4868EEA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00000">
            <a:off x="2803931" y="4766308"/>
            <a:ext cx="4166558" cy="15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21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C265-09F0-5312-BADF-6F16551B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works!!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0BD9DF8-4CAA-63C4-4E85-AF0FF7315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521" y="457031"/>
            <a:ext cx="687407" cy="701785"/>
          </a:xfr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EA548D8-DF77-46F7-0A11-3695C3268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08" b="-332"/>
          <a:stretch/>
        </p:blipFill>
        <p:spPr>
          <a:xfrm>
            <a:off x="296174" y="1597546"/>
            <a:ext cx="5705165" cy="4798759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9ED64DD-7557-EA58-F9D4-85376D0CD2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0" b="-395"/>
          <a:stretch/>
        </p:blipFill>
        <p:spPr>
          <a:xfrm>
            <a:off x="6291532" y="1597546"/>
            <a:ext cx="5719517" cy="47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51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7D783-3023-34C9-F429-72B3857C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Georgia Pro"/>
              </a:rPr>
              <a:t>Future prospect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E9F2-3C4A-4C50-26B9-DDF446ABD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8455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latin typeface="Georgia Pro"/>
              </a:rPr>
              <a:t>Prefetch aware non-heuristic policies in the absence of cache averse lines are expected to perform better</a:t>
            </a:r>
          </a:p>
        </p:txBody>
      </p:sp>
    </p:spTree>
    <p:extLst>
      <p:ext uri="{BB962C8B-B14F-4D97-AF65-F5344CB8AC3E}">
        <p14:creationId xmlns:p14="http://schemas.microsoft.com/office/powerpoint/2010/main" val="944355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41542-B547-4893-460A-D8DB8A25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19" y="629266"/>
            <a:ext cx="7108340" cy="162232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EBEBEB"/>
                </a:solidFill>
                <a:latin typeface="Georgia Pro"/>
              </a:rPr>
              <a:t>Ruko </a:t>
            </a:r>
            <a:r>
              <a:rPr lang="en-US" sz="3400" dirty="0" err="1">
                <a:solidFill>
                  <a:srgbClr val="EBEBEB"/>
                </a:solidFill>
                <a:latin typeface="Georgia Pro"/>
              </a:rPr>
              <a:t>zara</a:t>
            </a:r>
            <a:r>
              <a:rPr lang="en-US" sz="3400" dirty="0">
                <a:solidFill>
                  <a:srgbClr val="EBEBEB"/>
                </a:solidFill>
                <a:latin typeface="Georgia Pro"/>
              </a:rPr>
              <a:t>! Sabar karo! We aren't done yet</a:t>
            </a:r>
            <a:br>
              <a:rPr lang="en-US" sz="3400" dirty="0">
                <a:latin typeface="Georgia Pro"/>
              </a:rPr>
            </a:br>
            <a:r>
              <a:rPr lang="en-US" sz="3400" dirty="0">
                <a:solidFill>
                  <a:srgbClr val="EBEBEB"/>
                </a:solidFill>
                <a:latin typeface="Georgia Pro"/>
              </a:rPr>
              <a:t>Optimizations in Mockingjay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B3EBD-2D3F-885A-F648-96039F26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884098"/>
            <a:ext cx="6188189" cy="2275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 Pro"/>
              </a:rPr>
              <a:t># Idea 1: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  <a:latin typeface="Georgia Pro"/>
              </a:rPr>
              <a:t>Changing Penalty Factor</a:t>
            </a:r>
          </a:p>
          <a:p>
            <a:pPr>
              <a:buFont typeface="Calibri" charset="2"/>
              <a:buChar char="-"/>
            </a:pPr>
            <a:r>
              <a:rPr lang="en-US" sz="2800" dirty="0">
                <a:solidFill>
                  <a:srgbClr val="FFFFFF"/>
                </a:solidFill>
                <a:latin typeface="Georgia Pro"/>
              </a:rPr>
              <a:t>Ignore redundant prefetches to maximize cache utilization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  <a:latin typeface="Georgia Pro"/>
            </a:endParaRP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  <a:latin typeface="Georgia Pro"/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2F51619-C4BD-1265-3561-831C7FD0B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1" r="-1" b="4779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91640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948B-F159-05BB-7765-D2C555B7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Penalty Factor Variation Results</a:t>
            </a:r>
          </a:p>
        </p:txBody>
      </p:sp>
      <p:pic>
        <p:nvPicPr>
          <p:cNvPr id="4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00664E6D-7577-5BF4-B964-C9C3DA3E6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765" y="1247785"/>
            <a:ext cx="7064388" cy="5388801"/>
          </a:xfr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01651C2E-5C58-BD99-926B-58EF66FA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0000">
            <a:off x="8119115" y="4463382"/>
            <a:ext cx="3864634" cy="14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19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41542-B547-4893-460A-D8DB8A255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19" y="629266"/>
            <a:ext cx="7108340" cy="90345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EBEBEB"/>
                </a:solidFill>
                <a:latin typeface="Georgia Pro"/>
              </a:rPr>
              <a:t>Optimizations in Mockingjay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B3EBD-2D3F-885A-F648-96039F26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1963947"/>
            <a:ext cx="6188189" cy="42742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FFFFFF"/>
                </a:solidFill>
                <a:latin typeface="Georgia Pro"/>
              </a:rPr>
              <a:t># Idea 2 :</a:t>
            </a:r>
          </a:p>
          <a:p>
            <a:pPr marL="0" indent="0">
              <a:buNone/>
            </a:pPr>
            <a:endParaRPr lang="en-US" sz="2800" b="1" dirty="0">
              <a:solidFill>
                <a:srgbClr val="FFFFFF"/>
              </a:solidFill>
              <a:latin typeface="Georgia Pro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  <a:latin typeface="Georgia Pro"/>
              </a:rPr>
              <a:t>Increasing eviction priority of blocks with largest ETR (Estimated Time Remaining)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  <a:latin typeface="Georgia Pro"/>
            </a:endParaRPr>
          </a:p>
          <a:p>
            <a:pPr>
              <a:buFont typeface="Calibri" charset="2"/>
              <a:buChar char="-"/>
            </a:pPr>
            <a:r>
              <a:rPr lang="en-US" sz="2800" dirty="0">
                <a:solidFill>
                  <a:srgbClr val="FFFFFF"/>
                </a:solidFill>
                <a:latin typeface="Georgia Pro"/>
              </a:rPr>
              <a:t>Decreased MAX_RD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  <a:latin typeface="Georgia Pro"/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2F51619-C4BD-1265-3561-831C7FD0B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1" r="-1" b="4779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4010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E981-8719-CBC2-9A84-152ECD32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418418" cy="1918215"/>
          </a:xfrm>
        </p:spPr>
        <p:txBody>
          <a:bodyPr anchor="ctr">
            <a:normAutofit/>
          </a:bodyPr>
          <a:lstStyle/>
          <a:p>
            <a:r>
              <a:rPr lang="en-US"/>
              <a:t>Data Types in Graph Traces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E4B31-9C6B-5E9C-D57E-DD3C91E5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6821" y="725951"/>
            <a:ext cx="6065869" cy="191821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ea typeface="+mn-lt"/>
                <a:cs typeface="+mn-lt"/>
              </a:rPr>
              <a:t>Structure data: the neighbor ID array. </a:t>
            </a:r>
          </a:p>
          <a:p>
            <a:pPr>
              <a:buClr>
                <a:srgbClr val="7597B0"/>
              </a:buClr>
            </a:pPr>
            <a:r>
              <a:rPr lang="en-US" sz="2400">
                <a:ea typeface="+mn-lt"/>
                <a:cs typeface="+mn-lt"/>
              </a:rPr>
              <a:t>Property data: the vertex data array</a:t>
            </a:r>
          </a:p>
          <a:p>
            <a:pPr>
              <a:buClr>
                <a:srgbClr val="7597B0"/>
              </a:buClr>
            </a:pPr>
            <a:r>
              <a:rPr lang="en-US" sz="2400">
                <a:ea typeface="+mn-lt"/>
                <a:cs typeface="+mn-lt"/>
              </a:rPr>
              <a:t>Intermediate data: any other data.</a:t>
            </a:r>
            <a:endParaRPr lang="en-US" sz="2400"/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E65CC7-CA5E-8C72-48A9-59548A191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" t="46101" r="11856" b="13991"/>
          <a:stretch/>
        </p:blipFill>
        <p:spPr>
          <a:xfrm>
            <a:off x="691078" y="3256345"/>
            <a:ext cx="10341613" cy="28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79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B6B8EA2-1EDA-D631-8D4B-960ACA147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79" y="457031"/>
            <a:ext cx="5502489" cy="5805745"/>
          </a:xfr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D11504F8-7817-DEB0-EB53-2C79FF01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0000">
            <a:off x="7184586" y="4118326"/>
            <a:ext cx="3864634" cy="14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76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FB4F-F0A5-C400-0FEF-C7DBC4ACD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0455"/>
          </a:xfrm>
        </p:spPr>
        <p:txBody>
          <a:bodyPr/>
          <a:lstStyle/>
          <a:p>
            <a:r>
              <a:rPr lang="en-US" dirty="0">
                <a:latin typeface="Georgia Pro"/>
              </a:rPr>
              <a:t>Future prospect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CB327-DAE7-6E66-D108-61E12462A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5341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Georgia Pro"/>
              </a:rPr>
              <a:t>Changing prefetch granularity</a:t>
            </a:r>
          </a:p>
          <a:p>
            <a:pPr>
              <a:buClr>
                <a:srgbClr val="8AD0D6"/>
              </a:buClr>
            </a:pPr>
            <a:endParaRPr lang="en-US" sz="2800" dirty="0">
              <a:latin typeface="Georgia Pro"/>
            </a:endParaRPr>
          </a:p>
          <a:p>
            <a:pPr>
              <a:buClr>
                <a:srgbClr val="8AD0D6"/>
              </a:buClr>
            </a:pPr>
            <a:endParaRPr lang="en-US" sz="2800" dirty="0">
              <a:latin typeface="Georgia Pro"/>
            </a:endParaRPr>
          </a:p>
          <a:p>
            <a:pPr>
              <a:buClr>
                <a:srgbClr val="8AD0D6"/>
              </a:buClr>
            </a:pPr>
            <a:r>
              <a:rPr lang="en-US" sz="2800" dirty="0">
                <a:latin typeface="Georgia Pro"/>
              </a:rPr>
              <a:t>Different kind of adaptive miss filter ( hit filter/ time-based filter)</a:t>
            </a:r>
          </a:p>
        </p:txBody>
      </p:sp>
    </p:spTree>
    <p:extLst>
      <p:ext uri="{BB962C8B-B14F-4D97-AF65-F5344CB8AC3E}">
        <p14:creationId xmlns:p14="http://schemas.microsoft.com/office/powerpoint/2010/main" val="1778824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C9C6-F57E-5551-4601-91C58CAB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73" y="452718"/>
            <a:ext cx="9836043" cy="940455"/>
          </a:xfrm>
        </p:spPr>
        <p:txBody>
          <a:bodyPr/>
          <a:lstStyle/>
          <a:p>
            <a:r>
              <a:rPr lang="en-US" dirty="0">
                <a:latin typeface="Georgia Pro"/>
              </a:rPr>
              <a:t>Now, comparing the best among the two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A0B9767-8224-2D25-7D93-948DFA7A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2" y="1407544"/>
            <a:ext cx="6883879" cy="4574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2A175B-1E0D-C083-EC8E-9A0B8439A382}"/>
              </a:ext>
            </a:extLst>
          </p:cNvPr>
          <p:cNvSpPr txBox="1"/>
          <p:nvPr/>
        </p:nvSpPr>
        <p:spPr>
          <a:xfrm>
            <a:off x="7752271" y="4329560"/>
            <a:ext cx="44384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Georgia Pro"/>
              </a:rPr>
              <a:t>Optimized Mockingjay performed better than </a:t>
            </a:r>
            <a:r>
              <a:rPr lang="en-US" sz="3200" dirty="0" err="1">
                <a:latin typeface="Georgia Pro"/>
              </a:rPr>
              <a:t>hawkeye</a:t>
            </a:r>
            <a:endParaRPr lang="en-US" sz="3200" dirty="0">
              <a:latin typeface="Georgia Pro"/>
            </a:endParaRPr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0AFD6C86-A8C1-67B5-55CD-29930F46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797" y="1407183"/>
            <a:ext cx="3749615" cy="23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C45A-D25D-DB5F-14A3-3D14B6D6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1700"/>
          </a:xfrm>
        </p:spPr>
        <p:txBody>
          <a:bodyPr/>
          <a:lstStyle/>
          <a:p>
            <a:r>
              <a:rPr lang="en-US" dirty="0">
                <a:latin typeface="Georgia Pro"/>
              </a:rPr>
              <a:t>Comparing prefetchers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32ED592-DE0C-74A6-01DD-B572143BA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41" y="1319672"/>
            <a:ext cx="6853940" cy="507250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887D2B-0AF8-7A6E-278C-1E696B33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04" y="1378262"/>
            <a:ext cx="4180935" cy="2002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C39C27-C994-9111-295F-93E6181F58FB}"/>
              </a:ext>
            </a:extLst>
          </p:cNvPr>
          <p:cNvSpPr txBox="1"/>
          <p:nvPr/>
        </p:nvSpPr>
        <p:spPr>
          <a:xfrm>
            <a:off x="7958586" y="3973003"/>
            <a:ext cx="385762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eorgia Pro"/>
              </a:rPr>
              <a:t>It is trace dependent. BOP_FM performed better for BFS trace whereas Pangloss performed better for SSSP trace</a:t>
            </a:r>
          </a:p>
        </p:txBody>
      </p:sp>
    </p:spTree>
    <p:extLst>
      <p:ext uri="{BB962C8B-B14F-4D97-AF65-F5344CB8AC3E}">
        <p14:creationId xmlns:p14="http://schemas.microsoft.com/office/powerpoint/2010/main" val="1276484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olour-coded on electronic circuit board">
            <a:extLst>
              <a:ext uri="{FF2B5EF4-FFF2-40B4-BE49-F238E27FC236}">
                <a16:creationId xmlns:a16="http://schemas.microsoft.com/office/drawing/2014/main" id="{B593F750-E165-2EB2-9009-A76A3CC19A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545" r="-1" b="21299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2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A47DC-7CD2-1A41-E85B-73E1131A4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180" y="5141893"/>
            <a:ext cx="10407602" cy="86802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EBEBEB"/>
                </a:solidFill>
                <a:latin typeface="Georgia Pro"/>
              </a:rPr>
              <a:t>Thankyou Biswa and the TAs</a:t>
            </a:r>
            <a:r>
              <a:rPr lang="en-US" sz="5400" b="1" dirty="0">
                <a:solidFill>
                  <a:srgbClr val="EBEBEB"/>
                </a:solidFill>
                <a:latin typeface="Georgia Pro"/>
              </a:rPr>
              <a:t>☺</a:t>
            </a:r>
            <a:br>
              <a:rPr lang="en-US" sz="4000" b="1" dirty="0">
                <a:latin typeface="Georgia Pro"/>
              </a:rPr>
            </a:br>
            <a:r>
              <a:rPr lang="en-US" sz="4000" b="1" dirty="0">
                <a:solidFill>
                  <a:srgbClr val="EBEBEB"/>
                </a:solidFill>
                <a:latin typeface="Georgia Pro"/>
              </a:rPr>
              <a:t>We bid adieu to this amazing course ☹</a:t>
            </a:r>
          </a:p>
        </p:txBody>
      </p:sp>
    </p:spTree>
    <p:extLst>
      <p:ext uri="{BB962C8B-B14F-4D97-AF65-F5344CB8AC3E}">
        <p14:creationId xmlns:p14="http://schemas.microsoft.com/office/powerpoint/2010/main" val="25841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9BF1-A9B9-966B-7AB8-CDE9907F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310315"/>
            <a:ext cx="10325000" cy="1119191"/>
          </a:xfrm>
        </p:spPr>
        <p:txBody>
          <a:bodyPr/>
          <a:lstStyle/>
          <a:p>
            <a:r>
              <a:rPr lang="en-US"/>
              <a:t>Baseline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8F0F7-796E-BF91-14E0-E0CC62960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732676"/>
            <a:ext cx="4402183" cy="232907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/>
              <a:t>L1D Miss Rate:  13.66%</a:t>
            </a:r>
          </a:p>
          <a:p>
            <a:pPr>
              <a:buClr>
                <a:srgbClr val="7597B0"/>
              </a:buClr>
            </a:pPr>
            <a:r>
              <a:rPr lang="en-US" sz="2400" b="1"/>
              <a:t>L2C Miss Rate:  58.88%</a:t>
            </a:r>
          </a:p>
          <a:p>
            <a:pPr>
              <a:buClr>
                <a:srgbClr val="7597B0"/>
              </a:buClr>
            </a:pPr>
            <a:r>
              <a:rPr lang="en-US" sz="2400" b="1"/>
              <a:t>LLC Miss Rate:  90.56%</a:t>
            </a:r>
          </a:p>
          <a:p>
            <a:pPr>
              <a:buClr>
                <a:srgbClr val="7597B0"/>
              </a:buClr>
            </a:pPr>
            <a:r>
              <a:rPr lang="en-US" sz="2400" b="1"/>
              <a:t>IPC: </a:t>
            </a:r>
            <a:r>
              <a:rPr lang="en-US" sz="2400" b="1">
                <a:ea typeface="+mn-lt"/>
                <a:cs typeface="+mn-lt"/>
              </a:rPr>
              <a:t>0.1697</a:t>
            </a:r>
            <a:endParaRPr lang="en-US" sz="2400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8703EF-11C7-1573-91F7-D915F86DE9D5}"/>
              </a:ext>
            </a:extLst>
          </p:cNvPr>
          <p:cNvSpPr txBox="1">
            <a:spLocks/>
          </p:cNvSpPr>
          <p:nvPr/>
        </p:nvSpPr>
        <p:spPr>
          <a:xfrm>
            <a:off x="6096661" y="2723440"/>
            <a:ext cx="4402183" cy="2329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L1D Miss Rate:  22.06%</a:t>
            </a:r>
          </a:p>
          <a:p>
            <a:pPr>
              <a:buClr>
                <a:srgbClr val="7597B0"/>
              </a:buClr>
            </a:pPr>
            <a:r>
              <a:rPr lang="en-US" sz="2400" b="1"/>
              <a:t>L2C Miss Rate:  61.64%</a:t>
            </a:r>
          </a:p>
          <a:p>
            <a:pPr>
              <a:buClr>
                <a:srgbClr val="7597B0"/>
              </a:buClr>
            </a:pPr>
            <a:r>
              <a:rPr lang="en-US" sz="2400" b="1"/>
              <a:t>LLC Miss Rate:  34.56%</a:t>
            </a:r>
          </a:p>
          <a:p>
            <a:pPr>
              <a:buClr>
                <a:srgbClr val="7597B0"/>
              </a:buClr>
            </a:pPr>
            <a:r>
              <a:rPr lang="en-US" sz="2400" b="1"/>
              <a:t>IPC: </a:t>
            </a:r>
            <a:r>
              <a:rPr lang="en-US" sz="2400" b="1">
                <a:ea typeface="+mn-lt"/>
                <a:cs typeface="+mn-lt"/>
              </a:rPr>
              <a:t>0.2909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D2249-B752-9BF9-8FD0-5FF96E6D6FF5}"/>
              </a:ext>
            </a:extLst>
          </p:cNvPr>
          <p:cNvSpPr txBox="1"/>
          <p:nvPr/>
        </p:nvSpPr>
        <p:spPr>
          <a:xfrm>
            <a:off x="692727" y="1972830"/>
            <a:ext cx="96765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          BFS Trace                                      SSSP Trace</a:t>
            </a:r>
          </a:p>
        </p:txBody>
      </p:sp>
    </p:spTree>
    <p:extLst>
      <p:ext uri="{BB962C8B-B14F-4D97-AF65-F5344CB8AC3E}">
        <p14:creationId xmlns:p14="http://schemas.microsoft.com/office/powerpoint/2010/main" val="3656690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B5EA-E814-37D8-F1CC-DECF392A6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541224"/>
            <a:ext cx="10325000" cy="888282"/>
          </a:xfrm>
        </p:spPr>
        <p:txBody>
          <a:bodyPr/>
          <a:lstStyle/>
          <a:p>
            <a:r>
              <a:rPr lang="en-US" dirty="0">
                <a:latin typeface="Georgia Pro"/>
              </a:rPr>
              <a:t>Shall we increase the cache size?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FF6ACE3-83D3-B8D6-4254-D42FFAAB4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3430" y="1428041"/>
            <a:ext cx="6353659" cy="43610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B951D8-C8B3-060C-EB94-7B1958CD279A}"/>
              </a:ext>
            </a:extLst>
          </p:cNvPr>
          <p:cNvSpPr txBox="1"/>
          <p:nvPr/>
        </p:nvSpPr>
        <p:spPr>
          <a:xfrm>
            <a:off x="3740728" y="5990649"/>
            <a:ext cx="50035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Georgia Pro"/>
              </a:rPr>
              <a:t>L2C Size </a:t>
            </a:r>
            <a:r>
              <a:rPr lang="en-US" sz="2800">
                <a:latin typeface="Georgia Pro"/>
                <a:cs typeface="Arial"/>
              </a:rPr>
              <a:t>↑↑ IPC No Change </a:t>
            </a:r>
            <a:r>
              <a:rPr lang="en-US" sz="2800">
                <a:latin typeface="Georgia Pro"/>
                <a:ea typeface="+mn-lt"/>
                <a:cs typeface="+mn-lt"/>
              </a:rPr>
              <a:t>☹</a:t>
            </a:r>
            <a:endParaRPr lang="en-US" sz="2800">
              <a:latin typeface="Georgia Pro"/>
            </a:endParaRPr>
          </a:p>
        </p:txBody>
      </p:sp>
    </p:spTree>
    <p:extLst>
      <p:ext uri="{BB962C8B-B14F-4D97-AF65-F5344CB8AC3E}">
        <p14:creationId xmlns:p14="http://schemas.microsoft.com/office/powerpoint/2010/main" val="66506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EFD0-8F30-9AA9-9E3F-D39FBA8E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52587"/>
            <a:ext cx="10325000" cy="9691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eorgia Pro"/>
              </a:rPr>
              <a:t>What about LLC</a:t>
            </a:r>
            <a:r>
              <a:rPr lang="en-US" sz="4800" dirty="0">
                <a:solidFill>
                  <a:schemeClr val="tx1"/>
                </a:solidFill>
                <a:latin typeface="Georgia Pro"/>
                <a:ea typeface="+mj-lt"/>
                <a:cs typeface="+mj-lt"/>
              </a:rPr>
              <a:t>😲? </a:t>
            </a:r>
            <a:r>
              <a:rPr lang="en-US" dirty="0">
                <a:solidFill>
                  <a:schemeClr val="tx1"/>
                </a:solidFill>
                <a:latin typeface="Georgia Pro"/>
                <a:ea typeface="+mj-lt"/>
                <a:cs typeface="+mj-lt"/>
              </a:rPr>
              <a:t>Any Hopes?</a:t>
            </a:r>
            <a:endParaRPr lang="en-US" dirty="0">
              <a:solidFill>
                <a:schemeClr val="tx1"/>
              </a:solidFill>
              <a:latin typeface="Georgia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0F79A-105A-BE8E-86FA-C8ACDB32D696}"/>
              </a:ext>
            </a:extLst>
          </p:cNvPr>
          <p:cNvSpPr txBox="1"/>
          <p:nvPr/>
        </p:nvSpPr>
        <p:spPr>
          <a:xfrm>
            <a:off x="7901420" y="1717385"/>
            <a:ext cx="42862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LLC Size </a:t>
            </a:r>
            <a:r>
              <a:rPr lang="en-US" sz="3200" b="1">
                <a:ea typeface="+mn-lt"/>
                <a:cs typeface="+mn-lt"/>
              </a:rPr>
              <a:t>↑↑ IPC ↑↑</a:t>
            </a:r>
            <a:endParaRPr lang="en-US" sz="3200" b="1"/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B3D3A4F-86A7-AA7B-67D4-55761C77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0" y="1532111"/>
            <a:ext cx="6795655" cy="4188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FFDF1-6776-656E-BD84-2AFFCE9A6D26}"/>
              </a:ext>
            </a:extLst>
          </p:cNvPr>
          <p:cNvSpPr txBox="1"/>
          <p:nvPr/>
        </p:nvSpPr>
        <p:spPr>
          <a:xfrm>
            <a:off x="7345795" y="2791114"/>
            <a:ext cx="460519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i="1"/>
              <a:t>Increasing L2C size doesn't affect IPC significantly, but increasing LLC size shows a significant increase in IPC</a:t>
            </a:r>
          </a:p>
          <a:p>
            <a:pPr marL="342900" indent="-342900">
              <a:buFont typeface="Arial"/>
              <a:buChar char="•"/>
            </a:pPr>
            <a:endParaRPr lang="en-US" sz="2400" b="1" i="1"/>
          </a:p>
          <a:p>
            <a:pPr marL="342900" indent="-342900">
              <a:buFont typeface="Arial"/>
              <a:buChar char="•"/>
            </a:pPr>
            <a:endParaRPr lang="en-US" sz="2400" b="1" i="1"/>
          </a:p>
          <a:p>
            <a:pPr marL="342900" indent="-342900">
              <a:buFont typeface="Arial"/>
              <a:buChar char="•"/>
            </a:pPr>
            <a:r>
              <a:rPr lang="en-US" sz="2400" b="1" i="1"/>
              <a:t>Reuse distance either very short or very long</a:t>
            </a:r>
          </a:p>
        </p:txBody>
      </p:sp>
    </p:spTree>
    <p:extLst>
      <p:ext uri="{BB962C8B-B14F-4D97-AF65-F5344CB8AC3E}">
        <p14:creationId xmlns:p14="http://schemas.microsoft.com/office/powerpoint/2010/main" val="581223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8ADB-0A6C-F8FC-47E2-4DFA899F9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7894"/>
          </a:xfrm>
        </p:spPr>
        <p:txBody>
          <a:bodyPr/>
          <a:lstStyle/>
          <a:p>
            <a:r>
              <a:rPr lang="en-US">
                <a:latin typeface="Georgia Pro"/>
              </a:rPr>
              <a:t>Maybe change cache hierarchy?</a:t>
            </a: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2C5C5F5-275A-D69E-AA5A-42ED4921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1" y="1317576"/>
            <a:ext cx="5699272" cy="3795665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F43BA38-5663-4C8F-86AF-F24E1C09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82" y="1318230"/>
            <a:ext cx="5733038" cy="3793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49A682-21D2-3C51-F201-B20F16E4C098}"/>
              </a:ext>
            </a:extLst>
          </p:cNvPr>
          <p:cNvSpPr txBox="1"/>
          <p:nvPr/>
        </p:nvSpPr>
        <p:spPr>
          <a:xfrm>
            <a:off x="736022" y="5217101"/>
            <a:ext cx="108671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eorgia Pro"/>
              </a:rPr>
              <a:t>Clearly non-inclusive cache hierarchy performs better for graph analytics than exclusive or inclusive cache hierarchy on a single core processor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15956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1B072-6A5B-2124-BD18-AECA92E2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Georgia Pro"/>
              </a:rPr>
              <a:t>So what to do now?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C3BF0FA-36FA-4CE9-840E-F7C3A8F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81796" y="947378"/>
            <a:ext cx="6858001" cy="4963245"/>
          </a:xfrm>
          <a:custGeom>
            <a:avLst/>
            <a:gdLst>
              <a:gd name="connsiteX0" fmla="*/ 6858001 w 6858001"/>
              <a:gd name="connsiteY0" fmla="*/ 1177 h 4963245"/>
              <a:gd name="connsiteX1" fmla="*/ 6858001 w 6858001"/>
              <a:gd name="connsiteY1" fmla="*/ 1344715 h 4963245"/>
              <a:gd name="connsiteX2" fmla="*/ 6858000 w 6858001"/>
              <a:gd name="connsiteY2" fmla="*/ 1344715 h 4963245"/>
              <a:gd name="connsiteX3" fmla="*/ 6858000 w 6858001"/>
              <a:gd name="connsiteY3" fmla="*/ 4963245 h 4963245"/>
              <a:gd name="connsiteX4" fmla="*/ 0 w 6858001"/>
              <a:gd name="connsiteY4" fmla="*/ 4963244 h 4963245"/>
              <a:gd name="connsiteX5" fmla="*/ 0 w 6858001"/>
              <a:gd name="connsiteY5" fmla="*/ 900697 h 4963245"/>
              <a:gd name="connsiteX6" fmla="*/ 1 w 6858001"/>
              <a:gd name="connsiteY6" fmla="*/ 900697 h 4963245"/>
              <a:gd name="connsiteX7" fmla="*/ 1 w 6858001"/>
              <a:gd name="connsiteY7" fmla="*/ 0 h 4963245"/>
              <a:gd name="connsiteX8" fmla="*/ 40463 w 6858001"/>
              <a:gd name="connsiteY8" fmla="*/ 5883 h 4963245"/>
              <a:gd name="connsiteX9" fmla="*/ 159107 w 6858001"/>
              <a:gd name="connsiteY9" fmla="*/ 23196 h 4963245"/>
              <a:gd name="connsiteX10" fmla="*/ 245518 w 6858001"/>
              <a:gd name="connsiteY10" fmla="*/ 35299 h 4963245"/>
              <a:gd name="connsiteX11" fmla="*/ 348388 w 6858001"/>
              <a:gd name="connsiteY11" fmla="*/ 48073 h 4963245"/>
              <a:gd name="connsiteX12" fmla="*/ 470460 w 6858001"/>
              <a:gd name="connsiteY12" fmla="*/ 63369 h 4963245"/>
              <a:gd name="connsiteX13" fmla="*/ 605563 w 6858001"/>
              <a:gd name="connsiteY13" fmla="*/ 79506 h 4963245"/>
              <a:gd name="connsiteX14" fmla="*/ 757810 w 6858001"/>
              <a:gd name="connsiteY14" fmla="*/ 96483 h 4963245"/>
              <a:gd name="connsiteX15" fmla="*/ 923774 w 6858001"/>
              <a:gd name="connsiteY15" fmla="*/ 114469 h 4963245"/>
              <a:gd name="connsiteX16" fmla="*/ 1104139 w 6858001"/>
              <a:gd name="connsiteY16" fmla="*/ 132454 h 4963245"/>
              <a:gd name="connsiteX17" fmla="*/ 1296163 w 6858001"/>
              <a:gd name="connsiteY17" fmla="*/ 150776 h 4963245"/>
              <a:gd name="connsiteX18" fmla="*/ 1503275 w 6858001"/>
              <a:gd name="connsiteY18" fmla="*/ 167753 h 4963245"/>
              <a:gd name="connsiteX19" fmla="*/ 1719988 w 6858001"/>
              <a:gd name="connsiteY19" fmla="*/ 184058 h 4963245"/>
              <a:gd name="connsiteX20" fmla="*/ 1949045 w 6858001"/>
              <a:gd name="connsiteY20" fmla="*/ 198849 h 4963245"/>
              <a:gd name="connsiteX21" fmla="*/ 2187703 w 6858001"/>
              <a:gd name="connsiteY21" fmla="*/ 212969 h 4963245"/>
              <a:gd name="connsiteX22" fmla="*/ 2436649 w 6858001"/>
              <a:gd name="connsiteY22" fmla="*/ 226248 h 4963245"/>
              <a:gd name="connsiteX23" fmla="*/ 2564208 w 6858001"/>
              <a:gd name="connsiteY23" fmla="*/ 230955 h 4963245"/>
              <a:gd name="connsiteX24" fmla="*/ 2694509 w 6858001"/>
              <a:gd name="connsiteY24" fmla="*/ 236165 h 4963245"/>
              <a:gd name="connsiteX25" fmla="*/ 2826868 w 6858001"/>
              <a:gd name="connsiteY25" fmla="*/ 241040 h 4963245"/>
              <a:gd name="connsiteX26" fmla="*/ 2959914 w 6858001"/>
              <a:gd name="connsiteY26" fmla="*/ 244234 h 4963245"/>
              <a:gd name="connsiteX27" fmla="*/ 3095702 w 6858001"/>
              <a:gd name="connsiteY27" fmla="*/ 247091 h 4963245"/>
              <a:gd name="connsiteX28" fmla="*/ 3232862 w 6858001"/>
              <a:gd name="connsiteY28" fmla="*/ 250117 h 4963245"/>
              <a:gd name="connsiteX29" fmla="*/ 3372765 w 6858001"/>
              <a:gd name="connsiteY29" fmla="*/ 252134 h 4963245"/>
              <a:gd name="connsiteX30" fmla="*/ 3514040 w 6858001"/>
              <a:gd name="connsiteY30" fmla="*/ 252134 h 4963245"/>
              <a:gd name="connsiteX31" fmla="*/ 3656686 w 6858001"/>
              <a:gd name="connsiteY31" fmla="*/ 253142 h 4963245"/>
              <a:gd name="connsiteX32" fmla="*/ 3800704 w 6858001"/>
              <a:gd name="connsiteY32" fmla="*/ 252134 h 4963245"/>
              <a:gd name="connsiteX33" fmla="*/ 3946780 w 6858001"/>
              <a:gd name="connsiteY33" fmla="*/ 250117 h 4963245"/>
              <a:gd name="connsiteX34" fmla="*/ 4092855 w 6858001"/>
              <a:gd name="connsiteY34" fmla="*/ 248268 h 4963245"/>
              <a:gd name="connsiteX35" fmla="*/ 4240988 w 6858001"/>
              <a:gd name="connsiteY35" fmla="*/ 244234 h 4963245"/>
              <a:gd name="connsiteX36" fmla="*/ 4390492 w 6858001"/>
              <a:gd name="connsiteY36" fmla="*/ 240032 h 4963245"/>
              <a:gd name="connsiteX37" fmla="*/ 4539997 w 6858001"/>
              <a:gd name="connsiteY37" fmla="*/ 235157 h 4963245"/>
              <a:gd name="connsiteX38" fmla="*/ 4690873 w 6858001"/>
              <a:gd name="connsiteY38" fmla="*/ 228266 h 4963245"/>
              <a:gd name="connsiteX39" fmla="*/ 4843120 w 6858001"/>
              <a:gd name="connsiteY39" fmla="*/ 220029 h 4963245"/>
              <a:gd name="connsiteX40" fmla="*/ 4996054 w 6858001"/>
              <a:gd name="connsiteY40" fmla="*/ 212129 h 4963245"/>
              <a:gd name="connsiteX41" fmla="*/ 5148987 w 6858001"/>
              <a:gd name="connsiteY41" fmla="*/ 202044 h 4963245"/>
              <a:gd name="connsiteX42" fmla="*/ 5303978 w 6858001"/>
              <a:gd name="connsiteY42" fmla="*/ 189941 h 4963245"/>
              <a:gd name="connsiteX43" fmla="*/ 5456911 w 6858001"/>
              <a:gd name="connsiteY43" fmla="*/ 177839 h 4963245"/>
              <a:gd name="connsiteX44" fmla="*/ 5612588 w 6858001"/>
              <a:gd name="connsiteY44" fmla="*/ 163887 h 4963245"/>
              <a:gd name="connsiteX45" fmla="*/ 5768950 w 6858001"/>
              <a:gd name="connsiteY45" fmla="*/ 148591 h 4963245"/>
              <a:gd name="connsiteX46" fmla="*/ 5923255 w 6858001"/>
              <a:gd name="connsiteY46" fmla="*/ 132455 h 4963245"/>
              <a:gd name="connsiteX47" fmla="*/ 6079618 w 6858001"/>
              <a:gd name="connsiteY47" fmla="*/ 113629 h 4963245"/>
              <a:gd name="connsiteX48" fmla="*/ 6235294 w 6858001"/>
              <a:gd name="connsiteY48" fmla="*/ 93458 h 4963245"/>
              <a:gd name="connsiteX49" fmla="*/ 6391657 w 6858001"/>
              <a:gd name="connsiteY49" fmla="*/ 73455 h 4963245"/>
              <a:gd name="connsiteX50" fmla="*/ 6547333 w 6858001"/>
              <a:gd name="connsiteY50" fmla="*/ 50091 h 4963245"/>
              <a:gd name="connsiteX51" fmla="*/ 6702324 w 6858001"/>
              <a:gd name="connsiteY51" fmla="*/ 26222 h 4963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4963245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4963245"/>
                </a:lnTo>
                <a:lnTo>
                  <a:pt x="0" y="4963244"/>
                </a:lnTo>
                <a:lnTo>
                  <a:pt x="0" y="900697"/>
                </a:lnTo>
                <a:lnTo>
                  <a:pt x="1" y="90069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E5A04DF0-778E-608D-5E4D-450D7E3C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192" y="2532821"/>
            <a:ext cx="4176009" cy="2194919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9AFC5-CBFF-29EC-EADE-A668778C0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07" y="1863306"/>
            <a:ext cx="6331961" cy="246270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solidFill>
                  <a:srgbClr val="FFFFFF"/>
                </a:solidFill>
                <a:latin typeface="Georgia Pro"/>
              </a:rPr>
              <a:t>How to make sure reused data stays in the cache? How to increase the hit-rate of caches?</a:t>
            </a:r>
          </a:p>
          <a:p>
            <a:pPr>
              <a:buClr>
                <a:srgbClr val="8AD0D6"/>
              </a:buClr>
            </a:pPr>
            <a:r>
              <a:rPr lang="en-US" sz="2800">
                <a:solidFill>
                  <a:srgbClr val="FFFFFF"/>
                </a:solidFill>
                <a:latin typeface="Georgia Pro"/>
              </a:rPr>
              <a:t>Attempt-&gt; Use better replacement policies </a:t>
            </a:r>
            <a:r>
              <a:rPr lang="en-US" sz="2800">
                <a:solidFill>
                  <a:srgbClr val="202124"/>
                </a:solidFill>
                <a:ea typeface="+mn-lt"/>
                <a:cs typeface="+mn-lt"/>
              </a:rPr>
              <a:t>🤩</a:t>
            </a:r>
          </a:p>
          <a:p>
            <a:pPr>
              <a:buClr>
                <a:srgbClr val="8AD0D6"/>
              </a:buClr>
            </a:pPr>
            <a:endParaRPr lang="en-US" sz="2800">
              <a:solidFill>
                <a:srgbClr val="FFFFFF"/>
              </a:solidFill>
              <a:latin typeface="Georgia Pro"/>
            </a:endParaRPr>
          </a:p>
          <a:p>
            <a:pPr>
              <a:buClr>
                <a:srgbClr val="8AD0D6"/>
              </a:buClr>
            </a:pPr>
            <a:endParaRPr lang="en-US" sz="2800">
              <a:solidFill>
                <a:srgbClr val="FFFFFF"/>
              </a:solidFill>
              <a:latin typeface="Georgia 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47252-006D-0867-B3EC-B9E0387A1EE4}"/>
              </a:ext>
            </a:extLst>
          </p:cNvPr>
          <p:cNvSpPr txBox="1"/>
          <p:nvPr/>
        </p:nvSpPr>
        <p:spPr>
          <a:xfrm>
            <a:off x="655966" y="4976542"/>
            <a:ext cx="6318310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800">
                <a:solidFill>
                  <a:srgbClr val="FFFFFF"/>
                </a:solidFill>
                <a:latin typeface="Georgia Pro"/>
                <a:ea typeface="Arial"/>
                <a:cs typeface="Arial"/>
              </a:rPr>
              <a:t>How to utilize L2C effectively?</a:t>
            </a:r>
          </a:p>
          <a:p>
            <a:pPr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Georgia Pro"/>
                <a:ea typeface="Arial"/>
                <a:cs typeface="Arial"/>
              </a:rPr>
              <a:t>Attempt-&gt; Use prefetchers </a:t>
            </a:r>
            <a:r>
              <a:rPr lang="en-US" sz="2800">
                <a:solidFill>
                  <a:srgbClr val="202124"/>
                </a:solidFill>
                <a:ea typeface="+mn-lt"/>
                <a:cs typeface="+mn-lt"/>
              </a:rPr>
              <a:t>🤩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38458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84C6-34B1-53C0-C3B1-676C14CF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6681"/>
          </a:xfrm>
        </p:spPr>
        <p:txBody>
          <a:bodyPr/>
          <a:lstStyle/>
          <a:p>
            <a:r>
              <a:rPr lang="en-US">
                <a:latin typeface="Georgia Pro"/>
              </a:rPr>
              <a:t>Replacement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232DB-B85A-505D-48C9-B4A341B27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37" y="1564088"/>
            <a:ext cx="8946541" cy="7017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solidFill>
                  <a:srgbClr val="EBEBEB"/>
                </a:solidFill>
                <a:latin typeface="Georgia Pro"/>
              </a:rPr>
              <a:t>What are our options now?</a:t>
            </a:r>
            <a:endParaRPr lang="en-US"/>
          </a:p>
          <a:p>
            <a:pPr>
              <a:buClr>
                <a:srgbClr val="8AD0D6"/>
              </a:buClr>
            </a:pPr>
            <a:endParaRPr lang="en-US" sz="2800">
              <a:latin typeface="Georgia Pro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306846-6EF7-6140-80E6-782E0F7AF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997321"/>
              </p:ext>
            </p:extLst>
          </p:nvPr>
        </p:nvGraphicFramePr>
        <p:xfrm>
          <a:off x="646545" y="2112818"/>
          <a:ext cx="1098292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461">
                  <a:extLst>
                    <a:ext uri="{9D8B030D-6E8A-4147-A177-3AD203B41FA5}">
                      <a16:colId xmlns:a16="http://schemas.microsoft.com/office/drawing/2014/main" val="1816370586"/>
                    </a:ext>
                  </a:extLst>
                </a:gridCol>
                <a:gridCol w="5491461">
                  <a:extLst>
                    <a:ext uri="{9D8B030D-6E8A-4147-A177-3AD203B41FA5}">
                      <a16:colId xmlns:a16="http://schemas.microsoft.com/office/drawing/2014/main" val="699873757"/>
                    </a:ext>
                  </a:extLst>
                </a:gridCol>
              </a:tblGrid>
              <a:tr h="436751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Georgia Pro"/>
                        </a:rPr>
                        <a:t>Heuristic Policies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Georgia Pro"/>
                        </a:rPr>
                        <a:t>Non-Heuristic Policies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039505"/>
                  </a:ext>
                </a:extLst>
              </a:tr>
              <a:tr h="436751"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Most Recently Used (MRU)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Signature based Hit Predictor (SHIP)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798043"/>
                  </a:ext>
                </a:extLst>
              </a:tr>
              <a:tr h="436751"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First In First Out (FIFO)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Mockingjay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697813"/>
                  </a:ext>
                </a:extLst>
              </a:tr>
              <a:tr h="436751"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Least Frequently Used (LFU)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Hawkeye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163628"/>
                  </a:ext>
                </a:extLst>
              </a:tr>
              <a:tr h="436751"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Georgia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403663"/>
                  </a:ext>
                </a:extLst>
              </a:tr>
              <a:tr h="436751"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Least Recently Used (LRU)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Georgia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668612"/>
                  </a:ext>
                </a:extLst>
              </a:tr>
              <a:tr h="790313"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Dynamic Re-Reference Interval Prediction (DRRIP)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Georgia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19081"/>
                  </a:ext>
                </a:extLst>
              </a:tr>
              <a:tr h="790313">
                <a:tc>
                  <a:txBody>
                    <a:bodyPr/>
                    <a:lstStyle/>
                    <a:p>
                      <a:r>
                        <a:rPr lang="en-US" sz="2400">
                          <a:latin typeface="Georgia Pro"/>
                        </a:rPr>
                        <a:t>Static Re-Reference Interval Prediction (SRRIP)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Georgia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343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362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Ion</vt:lpstr>
      <vt:lpstr>Cache Hierarchy Optimizations for Graph Analytics</vt:lpstr>
      <vt:lpstr>Baseline Configuration</vt:lpstr>
      <vt:lpstr>Data Types in Graph Traces</vt:lpstr>
      <vt:lpstr>Baseline Results</vt:lpstr>
      <vt:lpstr>Shall we increase the cache size?</vt:lpstr>
      <vt:lpstr>What about LLC😲? Any Hopes?</vt:lpstr>
      <vt:lpstr>Maybe change cache hierarchy?</vt:lpstr>
      <vt:lpstr>So what to do now?</vt:lpstr>
      <vt:lpstr>Replacement policies</vt:lpstr>
      <vt:lpstr>Non-heuristic &gt;&gt;&gt; Heuristic</vt:lpstr>
      <vt:lpstr>Where to prefetch?</vt:lpstr>
      <vt:lpstr>Prefetchers</vt:lpstr>
      <vt:lpstr>ChampSim ChampSim on the wall, tell me which prefetcher is the best of them all?</vt:lpstr>
      <vt:lpstr>BOP Idea 1: Non-timely</vt:lpstr>
      <vt:lpstr>BOP Idea 3: Multiple</vt:lpstr>
      <vt:lpstr>The Winner : Fetch More</vt:lpstr>
      <vt:lpstr>Best config : BOP_FM in L2 &amp; LLC</vt:lpstr>
      <vt:lpstr>Pangloss vs Improved BOP</vt:lpstr>
      <vt:lpstr>Specializing Cache Replacement Policies for Graph Analytics</vt:lpstr>
      <vt:lpstr>Improving Hawkeye</vt:lpstr>
      <vt:lpstr>Improving Hawkeye</vt:lpstr>
      <vt:lpstr>Failure quantified!!</vt:lpstr>
      <vt:lpstr>PowerPoint Presentation</vt:lpstr>
      <vt:lpstr>Improving Hawkeye</vt:lpstr>
      <vt:lpstr>It works!!</vt:lpstr>
      <vt:lpstr>Future prospect</vt:lpstr>
      <vt:lpstr>Ruko zara! Sabar karo! We aren't done yet Optimizations in Mockingjay ahead</vt:lpstr>
      <vt:lpstr>Penalty Factor Variation Results</vt:lpstr>
      <vt:lpstr>Optimizations in Mockingjay </vt:lpstr>
      <vt:lpstr>PowerPoint Presentation</vt:lpstr>
      <vt:lpstr>Future prospect</vt:lpstr>
      <vt:lpstr>Now, comparing the best among the two</vt:lpstr>
      <vt:lpstr>Comparing prefetchers</vt:lpstr>
      <vt:lpstr>Thankyou Biswa and the TAs☺ We bid adieu to this amazing course 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204</cp:revision>
  <dcterms:created xsi:type="dcterms:W3CDTF">2023-04-26T06:13:38Z</dcterms:created>
  <dcterms:modified xsi:type="dcterms:W3CDTF">2023-04-26T20:05:47Z</dcterms:modified>
</cp:coreProperties>
</file>